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60"/>
  </p:normalViewPr>
  <p:slideViewPr>
    <p:cSldViewPr snapToGrid="0">
      <p:cViewPr varScale="1">
        <p:scale>
          <a:sx n="123" d="100"/>
          <a:sy n="123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A9F2-43F5-E5DC-B601-992844885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B842D-D37F-44C1-4E1A-FBA018CC4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729B0-AAF7-2367-0028-BA07ACE9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27F30-E01E-0ACB-D2BC-A56F06101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FE808-5837-4304-5C07-F158B7D7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65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59D7D-A48D-1537-0B8E-56C56BA1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9AC48-B28B-E2B6-A108-11DFABCB8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11DFA-E97A-B4F7-413A-40D41F21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1C4A9-859A-AE7D-9BE6-F9498B112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9DD34-373A-7EF5-C11D-B56E03A2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10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D5051-59FE-0438-A1B9-5B01BA34D5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DD834-C639-A3BD-7B4D-149A490CE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57C9-A6A4-B8AE-29E0-B2B87675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0C343-9DA4-01B7-CB2F-9C35281B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9EA87-4868-E2F5-D94C-E64CF61B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5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A4EB5-E313-02B5-2306-BAEE2ECE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BC4F4-2669-BA5B-6413-6D3F9BB55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0B1B8-14A7-95D3-22E3-02E2EA285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914AF-32EC-31CB-A2CE-FD2E4A96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842CA-F70C-70E4-1152-35E22DED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B24F-4345-9A75-00B2-48BC61A8D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F3D7-A6B3-7F55-0BD9-AE1E2F962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83C33-73A4-EF2C-6D64-AF0F33D9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7F0D1-48E3-CBA6-760D-0F71628B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6026D-6264-AE78-917B-902ACB6C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7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FC6B-3D39-53C3-6287-6A7D50C9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5096-AD10-013C-9956-392BDEB7A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89FE8-3CBC-A3EB-0E8F-B769884D7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14040-B1C2-B42B-35D4-C0508E695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CF826-D735-9E1C-5876-F5F1305F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834A1-571F-2F1A-4BF9-7A2BF9ADB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7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6718-B5C8-3DB2-2BA6-D1E6252A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AA4BD-DCE2-ECEA-0A2B-9D0A8EB2D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FD6B4-9D99-D648-E4E2-8E98D982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D29DF-068F-F32D-00AC-B1B837EBE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15DF26-257F-E352-8133-1C72D0736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DF1DC-D56F-FC68-EBF2-0EACF3FA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495B2-396E-0817-8CE3-A4E45F25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1721D-943E-6464-0A04-DA324111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6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F650-6B07-7A3B-7BF1-5172CE7B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853FA-6C69-EB06-0D9E-B285FC14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AA174-5E68-73FE-BB69-8F231922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79ED3-5CF4-1DBC-F7C8-4A0FE565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2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5C98B-AB35-90E3-8254-9AAB35D3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A4194-80B0-D750-D2F9-A3F56C279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802F8-B7B1-8668-F341-A1392375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0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27E-9483-49FC-30DD-29AAE608E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C0A27-E575-118B-C3AD-B1EDF836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8688E-F53B-E5F0-AD5C-C5D7414BA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FC0AA-4FA1-FEFF-B60A-2AB44A61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D25CE-A4D2-5464-3FBC-B7B6AA80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99655-C93F-DD52-4FB5-AF525283A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0432-DF67-7B7B-C0D4-748955F95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A8D108-76BE-3815-2947-7420DBCAB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9EE40-7C9B-28B1-B406-D20CFE98F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165C5-3099-F640-4C81-9969F84A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F569D-39B1-1D88-A932-F48853F0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AC816-57D0-4B0D-7BBE-49EB84C7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0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06D54-4004-7B21-8AF5-19D5A4B84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8ED5F-AB49-16D5-33C0-482983829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2241-B127-DB7D-7497-4209978DC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B55749-DAD2-624D-AC4E-961DEAF231DF}" type="datetimeFigureOut">
              <a:rPr lang="en-US" smtClean="0"/>
              <a:t>12/1/24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6B56F-0261-65D0-594E-F673B538E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DBFFA-9E38-7192-D326-EB5971620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C242CF-449C-0B42-A703-CFFEA0E0D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2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aphs And Numbers">
            <a:extLst>
              <a:ext uri="{FF2B5EF4-FFF2-40B4-BE49-F238E27FC236}">
                <a16:creationId xmlns:a16="http://schemas.microsoft.com/office/drawing/2014/main" id="{6254925E-3DF5-B44D-6528-823FB0B58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E5693-BE90-35CA-D438-88320BB80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/>
              <a:t>Data Mining Project on Bankruptcy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AC3E8-8065-4210-FF38-0A9695146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/>
              <a:t>Team: Data </a:t>
            </a:r>
            <a:r>
              <a:rPr lang="en-US" dirty="0" err="1"/>
              <a:t>Saiyans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8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AC17-41EF-DBB5-E149-33A43648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7257"/>
          </a:xfrm>
        </p:spPr>
        <p:txBody>
          <a:bodyPr/>
          <a:lstStyle/>
          <a:p>
            <a:r>
              <a:rPr lang="en-US" b="1" dirty="0">
                <a:latin typeface="+mn-lt"/>
                <a:ea typeface="ADLaM Display" panose="02010000000000000000" pitchFamily="2" charset="77"/>
                <a:cs typeface="ADLaM Display" panose="02010000000000000000" pitchFamily="2" charset="77"/>
              </a:rPr>
              <a:t>Focus Areas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E1896-D240-017B-4B02-14FC45B79013}"/>
              </a:ext>
            </a:extLst>
          </p:cNvPr>
          <p:cNvSpPr/>
          <p:nvPr/>
        </p:nvSpPr>
        <p:spPr>
          <a:xfrm>
            <a:off x="1149925" y="2012806"/>
            <a:ext cx="3491345" cy="529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Imbalance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4F4468-2983-3187-8128-F64109A5306E}"/>
              </a:ext>
            </a:extLst>
          </p:cNvPr>
          <p:cNvSpPr/>
          <p:nvPr/>
        </p:nvSpPr>
        <p:spPr>
          <a:xfrm>
            <a:off x="599207" y="2012806"/>
            <a:ext cx="550718" cy="529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6A8A1-F98E-E110-9774-4B0E79D1D8FE}"/>
              </a:ext>
            </a:extLst>
          </p:cNvPr>
          <p:cNvSpPr/>
          <p:nvPr/>
        </p:nvSpPr>
        <p:spPr>
          <a:xfrm>
            <a:off x="7820896" y="2012806"/>
            <a:ext cx="3491345" cy="529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Reduce randomness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31B6B2-B76E-7CD5-AFBD-5C5E54945399}"/>
              </a:ext>
            </a:extLst>
          </p:cNvPr>
          <p:cNvSpPr/>
          <p:nvPr/>
        </p:nvSpPr>
        <p:spPr>
          <a:xfrm>
            <a:off x="7270178" y="2012806"/>
            <a:ext cx="550718" cy="52993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F898FF-3D56-E7E0-909D-6B9C2CAA26AB}"/>
              </a:ext>
            </a:extLst>
          </p:cNvPr>
          <p:cNvSpPr/>
          <p:nvPr/>
        </p:nvSpPr>
        <p:spPr>
          <a:xfrm>
            <a:off x="443344" y="2713327"/>
            <a:ext cx="4388427" cy="23083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6490D-B09F-8E01-8557-DAD89AC8AD60}"/>
              </a:ext>
            </a:extLst>
          </p:cNvPr>
          <p:cNvSpPr txBox="1"/>
          <p:nvPr/>
        </p:nvSpPr>
        <p:spPr>
          <a:xfrm>
            <a:off x="666746" y="2865583"/>
            <a:ext cx="3910930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The bankrupt companies were a minority class(2.11%) in the original dataset. </a:t>
            </a:r>
          </a:p>
          <a:p>
            <a:endParaRPr lang="en-US" sz="1600" dirty="0">
              <a:latin typeface="Aptos Narrow" panose="020B0004020202020204" pitchFamily="34" charset="0"/>
            </a:endParaRPr>
          </a:p>
          <a:p>
            <a:r>
              <a:rPr lang="en-US" sz="1600" dirty="0">
                <a:latin typeface="Aptos Narrow" panose="020B0004020202020204" pitchFamily="34" charset="0"/>
              </a:rPr>
              <a:t>Try different methods of oversampling</a:t>
            </a:r>
          </a:p>
          <a:p>
            <a:endParaRPr lang="en-US" sz="1600" dirty="0">
              <a:latin typeface="Aptos Narrow" panose="020B0004020202020204" pitchFamily="34" charset="0"/>
            </a:endParaRPr>
          </a:p>
          <a:p>
            <a:r>
              <a:rPr lang="en-US" sz="1600" dirty="0">
                <a:latin typeface="Aptos Narrow" panose="020B0004020202020204" pitchFamily="34" charset="0"/>
              </a:rPr>
              <a:t>reduce overfitting from oversampling to reflect actual distribution</a:t>
            </a:r>
          </a:p>
          <a:p>
            <a:endParaRPr lang="en-US" sz="1600" dirty="0">
              <a:latin typeface="Aptos Narrow" panose="020B0004020202020204" pitchFamily="34" charset="0"/>
            </a:endParaRPr>
          </a:p>
          <a:p>
            <a:endParaRPr lang="en-US" sz="1600" dirty="0">
              <a:latin typeface="Aptos Narrow" panose="020B0004020202020204" pitchFamily="34" charset="0"/>
            </a:endParaRPr>
          </a:p>
          <a:p>
            <a:endParaRPr lang="en-US" sz="1600" dirty="0">
              <a:latin typeface="Aptos Narrow" panose="020B0004020202020204" pitchFamily="34" charset="0"/>
            </a:endParaRPr>
          </a:p>
          <a:p>
            <a:endParaRPr lang="en-US" sz="1600" dirty="0">
              <a:latin typeface="Aptos Narrow" panose="020B00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72C998-EE88-D5DC-6584-0044BC5C7E2C}"/>
              </a:ext>
            </a:extLst>
          </p:cNvPr>
          <p:cNvSpPr/>
          <p:nvPr/>
        </p:nvSpPr>
        <p:spPr>
          <a:xfrm>
            <a:off x="7136827" y="2713327"/>
            <a:ext cx="4388427" cy="23083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933F2-E4AC-CDA9-9920-182B8FF881CD}"/>
              </a:ext>
            </a:extLst>
          </p:cNvPr>
          <p:cNvSpPr txBox="1"/>
          <p:nvPr/>
        </p:nvSpPr>
        <p:spPr>
          <a:xfrm>
            <a:off x="7401311" y="2865583"/>
            <a:ext cx="391093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Narrow" panose="020B0004020202020204" pitchFamily="34" charset="0"/>
              </a:rPr>
              <a:t>Try different models with different parameters</a:t>
            </a:r>
          </a:p>
          <a:p>
            <a:endParaRPr lang="en-US" sz="1600" dirty="0">
              <a:latin typeface="Aptos Narrow" panose="020B0004020202020204" pitchFamily="34" charset="0"/>
            </a:endParaRPr>
          </a:p>
          <a:p>
            <a:r>
              <a:rPr lang="en-US" sz="1600" dirty="0">
                <a:latin typeface="Aptos Narrow" panose="020B0004020202020204" pitchFamily="34" charset="0"/>
              </a:rPr>
              <a:t>Use ensemble to average the results to reduce bias and randomness</a:t>
            </a:r>
          </a:p>
          <a:p>
            <a:endParaRPr lang="en-US" sz="1600" dirty="0">
              <a:latin typeface="Aptos Narrow" panose="020B0004020202020204" pitchFamily="34" charset="0"/>
            </a:endParaRPr>
          </a:p>
          <a:p>
            <a:endParaRPr lang="en-US" sz="1600" dirty="0">
              <a:latin typeface="Aptos Narrow" panose="020B00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5B631D-B7AA-8DBE-1362-1B96E03E76C5}"/>
              </a:ext>
            </a:extLst>
          </p:cNvPr>
          <p:cNvSpPr/>
          <p:nvPr/>
        </p:nvSpPr>
        <p:spPr>
          <a:xfrm>
            <a:off x="5288973" y="3314700"/>
            <a:ext cx="1371600" cy="11205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A50AC0-A43B-C5DC-01F7-0B6DA2DB09AF}"/>
              </a:ext>
            </a:extLst>
          </p:cNvPr>
          <p:cNvSpPr/>
          <p:nvPr/>
        </p:nvSpPr>
        <p:spPr>
          <a:xfrm>
            <a:off x="6179128" y="3325091"/>
            <a:ext cx="481445" cy="109976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472B1D-332B-B9AF-54BD-58D8EE99486C}"/>
              </a:ext>
            </a:extLst>
          </p:cNvPr>
          <p:cNvSpPr txBox="1"/>
          <p:nvPr/>
        </p:nvSpPr>
        <p:spPr>
          <a:xfrm>
            <a:off x="5475143" y="3700696"/>
            <a:ext cx="48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C19C1873-7F66-EC34-C99C-496F6F2DEA27}"/>
              </a:ext>
            </a:extLst>
          </p:cNvPr>
          <p:cNvSpPr/>
          <p:nvPr/>
        </p:nvSpPr>
        <p:spPr>
          <a:xfrm rot="16200000">
            <a:off x="4839365" y="3725449"/>
            <a:ext cx="367149" cy="2170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38C3E5A-92C4-225F-6DDD-555D028570E2}"/>
              </a:ext>
            </a:extLst>
          </p:cNvPr>
          <p:cNvSpPr/>
          <p:nvPr/>
        </p:nvSpPr>
        <p:spPr>
          <a:xfrm rot="5400000">
            <a:off x="6743031" y="3725450"/>
            <a:ext cx="367149" cy="2170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4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6B6D5E-AC94-66BA-32A4-088FA80D71B0}"/>
              </a:ext>
            </a:extLst>
          </p:cNvPr>
          <p:cNvSpPr/>
          <p:nvPr/>
        </p:nvSpPr>
        <p:spPr>
          <a:xfrm>
            <a:off x="7952508" y="1049482"/>
            <a:ext cx="4010891" cy="19366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CFA1DF3-50A1-7B31-8F58-99A9161EDBA8}"/>
              </a:ext>
            </a:extLst>
          </p:cNvPr>
          <p:cNvSpPr/>
          <p:nvPr/>
        </p:nvSpPr>
        <p:spPr>
          <a:xfrm>
            <a:off x="7980218" y="3241964"/>
            <a:ext cx="4010891" cy="23627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22254-2A83-7C1D-6D1A-991EB15E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72" y="210848"/>
            <a:ext cx="10515600" cy="952934"/>
          </a:xfrm>
        </p:spPr>
        <p:txBody>
          <a:bodyPr/>
          <a:lstStyle/>
          <a:p>
            <a:r>
              <a:rPr lang="en-US" b="1" dirty="0">
                <a:latin typeface="+mn-lt"/>
                <a:ea typeface="ADLaM Display" panose="02010000000000000000" pitchFamily="2" charset="77"/>
                <a:cs typeface="ADLaM Display" panose="02010000000000000000" pitchFamily="2" charset="77"/>
              </a:rPr>
              <a:t>Finalized Algorithm</a:t>
            </a:r>
          </a:p>
        </p:txBody>
      </p:sp>
      <p:pic>
        <p:nvPicPr>
          <p:cNvPr id="9" name="Content Placeholder 8" descr="A diagram of a network&#10;&#10;Description automatically generated">
            <a:extLst>
              <a:ext uri="{FF2B5EF4-FFF2-40B4-BE49-F238E27FC236}">
                <a16:creationId xmlns:a16="http://schemas.microsoft.com/office/drawing/2014/main" id="{DD391292-22FE-1EB6-232D-9AC973609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72" y="1253331"/>
            <a:ext cx="6998655" cy="4351338"/>
          </a:xfr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1BC1ED-2DD5-6BBE-5E28-72DFAF471AD7}"/>
              </a:ext>
            </a:extLst>
          </p:cNvPr>
          <p:cNvSpPr txBox="1"/>
          <p:nvPr/>
        </p:nvSpPr>
        <p:spPr>
          <a:xfrm>
            <a:off x="208871" y="1163782"/>
            <a:ext cx="7481455" cy="191192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37B77-4F24-E00E-04DF-5D532686444A}"/>
              </a:ext>
            </a:extLst>
          </p:cNvPr>
          <p:cNvSpPr txBox="1"/>
          <p:nvPr/>
        </p:nvSpPr>
        <p:spPr>
          <a:xfrm>
            <a:off x="8167255" y="1236519"/>
            <a:ext cx="3574473" cy="1508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preprocessing: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Filter minority class data 5 times and add it back to the original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Dataset was then imported using input data node and prior probability was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50F63F-706A-F57C-3FCA-73F225019F73}"/>
              </a:ext>
            </a:extLst>
          </p:cNvPr>
          <p:cNvSpPr txBox="1"/>
          <p:nvPr/>
        </p:nvSpPr>
        <p:spPr>
          <a:xfrm>
            <a:off x="8167254" y="3429000"/>
            <a:ext cx="357447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neural network nodes with different iterations (50,100 and 150) and initiation seeds to reduce the effect of randomness.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models’ selection criteria was set to misclassification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AA82C-F27E-394C-1FB0-BA4FB73AFA39}"/>
              </a:ext>
            </a:extLst>
          </p:cNvPr>
          <p:cNvSpPr txBox="1"/>
          <p:nvPr/>
        </p:nvSpPr>
        <p:spPr>
          <a:xfrm>
            <a:off x="450272" y="5808518"/>
            <a:ext cx="899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 prior probability to the modified dataset to reduce bias and overfitting</a:t>
            </a:r>
          </a:p>
          <a:p>
            <a:r>
              <a:rPr lang="en-US" dirty="0"/>
              <a:t>Data Partition was set to 70:30</a:t>
            </a:r>
          </a:p>
        </p:txBody>
      </p:sp>
    </p:spTree>
    <p:extLst>
      <p:ext uri="{BB962C8B-B14F-4D97-AF65-F5344CB8AC3E}">
        <p14:creationId xmlns:p14="http://schemas.microsoft.com/office/powerpoint/2010/main" val="137106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0098-E9B5-86BB-759E-C2DDD948C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165002"/>
            <a:ext cx="10515600" cy="66011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3086DC-64F6-5896-B4BA-1431A4212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72" y="920605"/>
            <a:ext cx="6061364" cy="2373313"/>
          </a:xfr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FA2668F-61AF-5809-252F-D14473F0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2" y="3564083"/>
            <a:ext cx="6061364" cy="300076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4905BBA8-C11B-E3EB-F916-54970F5D6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272" y="1938914"/>
            <a:ext cx="4901205" cy="34020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A366BE-ED46-B6AC-F891-3BA0B15B2C8A}"/>
              </a:ext>
            </a:extLst>
          </p:cNvPr>
          <p:cNvSpPr txBox="1"/>
          <p:nvPr/>
        </p:nvSpPr>
        <p:spPr>
          <a:xfrm>
            <a:off x="6982691" y="3730336"/>
            <a:ext cx="5091545" cy="1724891"/>
          </a:xfrm>
          <a:prstGeom prst="rect">
            <a:avLst/>
          </a:prstGeom>
          <a:noFill/>
          <a:ln w="28575"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8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2FEF-0EF1-38D7-E6FF-7143AD6AF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06821"/>
            <a:ext cx="10515600" cy="1325563"/>
          </a:xfrm>
        </p:spPr>
        <p:txBody>
          <a:bodyPr/>
          <a:lstStyle/>
          <a:p>
            <a:r>
              <a:rPr lang="en-US" b="1" dirty="0"/>
              <a:t>Other Algorithms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F08F85E3-0253-8C0D-9B14-8F3D2BC2C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33" y="969669"/>
            <a:ext cx="5817267" cy="3061998"/>
          </a:xfrm>
          <a:ln>
            <a:solidFill>
              <a:schemeClr val="tx1"/>
            </a:solidFill>
          </a:ln>
        </p:spPr>
      </p:pic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1A85A005-6E31-B180-2BA1-D481A3BD0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8" y="4253796"/>
            <a:ext cx="6054755" cy="1677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0055D4-6ED6-BDC2-418E-83539E832618}"/>
              </a:ext>
            </a:extLst>
          </p:cNvPr>
          <p:cNvSpPr/>
          <p:nvPr/>
        </p:nvSpPr>
        <p:spPr>
          <a:xfrm>
            <a:off x="6719454" y="1132606"/>
            <a:ext cx="5193813" cy="1735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6CA48-7A2E-A3BA-7338-2BBB61419155}"/>
              </a:ext>
            </a:extLst>
          </p:cNvPr>
          <p:cNvSpPr txBox="1"/>
          <p:nvPr/>
        </p:nvSpPr>
        <p:spPr>
          <a:xfrm>
            <a:off x="6934201" y="1319643"/>
            <a:ext cx="4628683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1: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Similar algorithm to final one but with a smaller number of neural network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A43C76-8B40-BF6F-C453-A78D5EF534A9}"/>
              </a:ext>
            </a:extLst>
          </p:cNvPr>
          <p:cNvSpPr/>
          <p:nvPr/>
        </p:nvSpPr>
        <p:spPr>
          <a:xfrm>
            <a:off x="6719454" y="4148600"/>
            <a:ext cx="5193813" cy="1735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6DFFD5-909F-6C33-0599-1AE355F1912A}"/>
              </a:ext>
            </a:extLst>
          </p:cNvPr>
          <p:cNvSpPr txBox="1"/>
          <p:nvPr/>
        </p:nvSpPr>
        <p:spPr>
          <a:xfrm>
            <a:off x="6934201" y="4335637"/>
            <a:ext cx="4628683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Model 2: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Smaller samples each connected a neural network node with 10% minority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was overfitting and highly volatile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6536F-CC8A-F906-3CC3-3149BC30816C}"/>
              </a:ext>
            </a:extLst>
          </p:cNvPr>
          <p:cNvSpPr txBox="1"/>
          <p:nvPr/>
        </p:nvSpPr>
        <p:spPr>
          <a:xfrm>
            <a:off x="380999" y="6070917"/>
            <a:ext cx="1153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Tried different models- Neural networks, decision trees (HP tree and gradient boosted) and logistic regression –Finalized neural networks for final model building</a:t>
            </a:r>
          </a:p>
        </p:txBody>
      </p:sp>
    </p:spTree>
    <p:extLst>
      <p:ext uri="{BB962C8B-B14F-4D97-AF65-F5344CB8AC3E}">
        <p14:creationId xmlns:p14="http://schemas.microsoft.com/office/powerpoint/2010/main" val="37947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F8E5-5689-10F1-8663-96721A251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EC17-29D9-A8DB-5C3E-13A41C468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highly imbalanced dataset</a:t>
            </a:r>
          </a:p>
          <a:p>
            <a:r>
              <a:rPr lang="en-US" dirty="0"/>
              <a:t>Tuning parameters of different models to achieve optimal setting- trial and error!</a:t>
            </a:r>
          </a:p>
          <a:p>
            <a:r>
              <a:rPr lang="en-US" dirty="0"/>
              <a:t>Randomness plays a huge role</a:t>
            </a:r>
          </a:p>
          <a:p>
            <a:r>
              <a:rPr lang="en-US" dirty="0"/>
              <a:t>Could’ve tuned the models better and build a more robust model to handle different scenarios</a:t>
            </a:r>
          </a:p>
          <a:p>
            <a:r>
              <a:rPr lang="en-US" dirty="0"/>
              <a:t>Could’ve simplified the model complexity – reduced variables and used lesser number of model nodes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86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269</Words>
  <Application>Microsoft Macintosh PowerPoint</Application>
  <PresentationFormat>Widescreen</PresentationFormat>
  <Paragraphs>46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Aptos Narrow</vt:lpstr>
      <vt:lpstr>Arial</vt:lpstr>
      <vt:lpstr>Office Theme</vt:lpstr>
      <vt:lpstr>Data Mining Project on Bankruptcy</vt:lpstr>
      <vt:lpstr>Focus Areas</vt:lpstr>
      <vt:lpstr>Finalized Algorithm</vt:lpstr>
      <vt:lpstr>Results</vt:lpstr>
      <vt:lpstr>Other Algorithms</vt:lpstr>
      <vt:lpstr>Learnings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Rohan Raveendran</dc:creator>
  <cp:lastModifiedBy>Rohan Raveendran</cp:lastModifiedBy>
  <cp:revision>2</cp:revision>
  <dcterms:created xsi:type="dcterms:W3CDTF">2024-12-02T03:17:10Z</dcterms:created>
  <dcterms:modified xsi:type="dcterms:W3CDTF">2024-12-02T08:16:47Z</dcterms:modified>
</cp:coreProperties>
</file>